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0"/>
  </p:notesMasterIdLst>
  <p:handoutMasterIdLst>
    <p:handoutMasterId r:id="rId41"/>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1" r:id="rId22"/>
    <p:sldId id="329" r:id="rId23"/>
    <p:sldId id="332" r:id="rId24"/>
    <p:sldId id="325" r:id="rId25"/>
    <p:sldId id="291" r:id="rId26"/>
    <p:sldId id="290" r:id="rId27"/>
    <p:sldId id="292" r:id="rId28"/>
    <p:sldId id="294" r:id="rId29"/>
    <p:sldId id="307" r:id="rId30"/>
    <p:sldId id="315" r:id="rId31"/>
    <p:sldId id="327" r:id="rId32"/>
    <p:sldId id="335" r:id="rId33"/>
    <p:sldId id="337" r:id="rId34"/>
    <p:sldId id="338" r:id="rId35"/>
    <p:sldId id="336" r:id="rId36"/>
    <p:sldId id="339" r:id="rId37"/>
    <p:sldId id="340"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D4263E"/>
    <a:srgbClr val="FFFFFF"/>
    <a:srgbClr val="DC582A"/>
    <a:srgbClr val="996633"/>
    <a:srgbClr val="1A3F82"/>
    <a:srgbClr val="22222A"/>
    <a:srgbClr val="5D3753"/>
    <a:srgbClr val="1A365D"/>
    <a:srgbClr val="003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492"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08/11/2024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08/11/2024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CBA63-FB2C-D034-35A6-7DA315DA9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6B42E-1A81-D75D-8C05-AF503FD3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9049-4A36-9E39-85C3-198ADAF1273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653989-45AF-0C44-D9A4-5DF5DF86AD3B}"/>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19344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187444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7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Body &amp; Mind </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FCB9-2680-B509-544A-3D96FB394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1CE69-6981-8F27-6DA8-FDA7994F8870}"/>
              </a:ext>
            </a:extLst>
          </p:cNvPr>
          <p:cNvSpPr>
            <a:spLocks noGrp="1"/>
          </p:cNvSpPr>
          <p:nvPr>
            <p:ph type="title"/>
          </p:nvPr>
        </p:nvSpPr>
        <p:spPr/>
        <p:txBody>
          <a:bodyPr/>
          <a:lstStyle/>
          <a:p>
            <a:r>
              <a:rPr lang="fr-FR" dirty="0" err="1"/>
              <a:t>Correlates</a:t>
            </a:r>
            <a:endParaRPr lang="en-GB" dirty="0"/>
          </a:p>
        </p:txBody>
      </p:sp>
    </p:spTree>
    <p:extLst>
      <p:ext uri="{BB962C8B-B14F-4D97-AF65-F5344CB8AC3E}">
        <p14:creationId xmlns:p14="http://schemas.microsoft.com/office/powerpoint/2010/main" val="17396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Interoceptive</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790313" y="1708428"/>
            <a:ext cx="6097190" cy="2862322"/>
          </a:xfrm>
          <a:prstGeom prst="rect">
            <a:avLst/>
          </a:prstGeom>
          <a:noFill/>
        </p:spPr>
        <p:txBody>
          <a:bodyPr wrap="square">
            <a:spAutoFit/>
          </a:bodyPr>
          <a:lstStyle/>
          <a:p>
            <a:r>
              <a:rPr lang="fr-FR" b="1" dirty="0"/>
              <a:t>Questionnaires</a:t>
            </a:r>
          </a:p>
          <a:p>
            <a:pPr marL="285750" indent="-285750">
              <a:buFont typeface="Arial" panose="020B0604020202020204" pitchFamily="34" charset="0"/>
              <a:buChar char="•"/>
            </a:pPr>
            <a:r>
              <a:rPr lang="fr-FR" b="1" dirty="0"/>
              <a:t>MAIA</a:t>
            </a:r>
          </a:p>
          <a:p>
            <a:pPr marL="285750" indent="-285750">
              <a:buFont typeface="Arial" panose="020B0604020202020204" pitchFamily="34" charset="0"/>
              <a:buChar char="•"/>
            </a:pPr>
            <a:r>
              <a:rPr lang="fr-FR" b="1" dirty="0"/>
              <a:t>IAS</a:t>
            </a:r>
          </a:p>
          <a:p>
            <a:pPr marL="285750" indent="-285750">
              <a:buFont typeface="Arial" panose="020B0604020202020204" pitchFamily="34" charset="0"/>
              <a:buChar char="•"/>
            </a:pPr>
            <a:endParaRPr lang="fr-FR" b="1" dirty="0"/>
          </a:p>
          <a:p>
            <a:r>
              <a:rPr lang="fr-FR" b="1" dirty="0" err="1"/>
              <a:t>Cardioception</a:t>
            </a:r>
            <a:endParaRPr lang="fr-FR" b="1" dirty="0"/>
          </a:p>
          <a:p>
            <a:pPr marL="285750" indent="-285750">
              <a:buFont typeface="Arial" panose="020B0604020202020204" pitchFamily="34" charset="0"/>
              <a:buChar char="•"/>
            </a:pPr>
            <a:r>
              <a:rPr lang="fr-FR" dirty="0" err="1"/>
              <a:t>Heatbeat</a:t>
            </a:r>
            <a:r>
              <a:rPr lang="fr-FR" dirty="0"/>
              <a:t> </a:t>
            </a:r>
            <a:r>
              <a:rPr lang="fr-FR" dirty="0" err="1"/>
              <a:t>Tracking</a:t>
            </a:r>
            <a:r>
              <a:rPr lang="fr-FR" dirty="0"/>
              <a:t> (</a:t>
            </a:r>
            <a:r>
              <a:rPr lang="fr-FR" dirty="0" err="1"/>
              <a:t>Schandry</a:t>
            </a:r>
            <a:r>
              <a:rPr lang="fr-FR" dirty="0"/>
              <a:t>, 1981)</a:t>
            </a:r>
          </a:p>
          <a:p>
            <a:pPr marL="742950" lvl="1" indent="-285750">
              <a:buFont typeface="Arial" panose="020B0604020202020204" pitchFamily="34" charset="0"/>
              <a:buChar char="•"/>
            </a:pPr>
            <a:r>
              <a:rPr lang="fr-FR" dirty="0"/>
              <a:t>Low </a:t>
            </a:r>
            <a:r>
              <a:rPr lang="fr-FR" dirty="0" err="1"/>
              <a:t>reliability</a:t>
            </a:r>
            <a:endParaRPr lang="fr-FR" dirty="0"/>
          </a:p>
          <a:p>
            <a:pPr marL="285750" indent="-285750">
              <a:buFont typeface="Arial" panose="020B0604020202020204" pitchFamily="34" charset="0"/>
              <a:buChar char="•"/>
            </a:pPr>
            <a:r>
              <a:rPr lang="en-US" dirty="0"/>
              <a:t>Sensitivity to changes in rate of heartbeats as a measure of interoceptive ability (Larsson et al</a:t>
            </a:r>
            <a:r>
              <a:rPr lang="en-US"/>
              <a:t>., preprint)</a:t>
            </a:r>
            <a:endParaRPr lang="en-US" dirty="0"/>
          </a:p>
        </p:txBody>
      </p:sp>
    </p:spTree>
    <p:extLst>
      <p:ext uri="{BB962C8B-B14F-4D97-AF65-F5344CB8AC3E}">
        <p14:creationId xmlns:p14="http://schemas.microsoft.com/office/powerpoint/2010/main" val="1681773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1957" cy="4955203"/>
          </a:xfrm>
          <a:prstGeom prst="rect">
            <a:avLst/>
          </a:prstGeom>
          <a:solidFill>
            <a:srgbClr val="FFFDF8"/>
          </a:solidFill>
        </p:spPr>
        <p:txBody>
          <a:bodyPr wrap="square">
            <a:spAutoFit/>
          </a:bodyPr>
          <a:lstStyle/>
          <a:p>
            <a:r>
              <a:rPr lang="en-US" i="1" dirty="0"/>
              <a:t>What is the relationship between the body and the mind?</a:t>
            </a:r>
          </a:p>
          <a:p>
            <a:endParaRPr lang="en-US" dirty="0"/>
          </a:p>
          <a:p>
            <a:pPr marL="285750" indent="-285750">
              <a:buFont typeface="Wingdings" panose="05000000000000000000" pitchFamily="2" charset="2"/>
              <a:buChar char="ü"/>
            </a:pPr>
            <a:r>
              <a:rPr lang="en-US" dirty="0"/>
              <a:t>Long philosophical tradition of “</a:t>
            </a:r>
            <a:r>
              <a:rPr lang="en-US" b="1" dirty="0"/>
              <a:t>dualism</a:t>
            </a:r>
            <a:r>
              <a:rPr lang="en-US" dirty="0"/>
              <a:t>” </a:t>
            </a:r>
            <a:r>
              <a:rPr lang="en-US" sz="1200" dirty="0"/>
              <a:t>(e.g., Platonism, monotheisms)</a:t>
            </a:r>
          </a:p>
          <a:p>
            <a:pPr marL="285750" indent="-285750">
              <a:buFont typeface="Wingdings" panose="05000000000000000000" pitchFamily="2" charset="2"/>
              <a:buChar char="v"/>
            </a:pPr>
            <a:r>
              <a:rPr lang="en-US" sz="1400" dirty="0"/>
              <a:t>In philosophy of mind, “Mind-body Dualism” denotes the view that the mind and body are distinct and separable, and/or that mental phenomena are non-physical</a:t>
            </a:r>
          </a:p>
          <a:p>
            <a:endParaRPr lang="en-US" dirty="0"/>
          </a:p>
          <a:p>
            <a:r>
              <a:rPr lang="en-US" dirty="0"/>
              <a:t>The “</a:t>
            </a:r>
            <a:r>
              <a:rPr lang="en-US" b="1" dirty="0"/>
              <a:t>ghost in the machine</a:t>
            </a:r>
            <a:r>
              <a:rPr lang="en-US" dirty="0"/>
              <a:t>” (Ryle, 1949) is a term originally used to describe and critique the concept of the mind existing alongside and separate from the body</a:t>
            </a:r>
          </a:p>
          <a:p>
            <a:endParaRPr lang="en-US" dirty="0"/>
          </a:p>
          <a:p>
            <a:pPr marL="285750" indent="-285750">
              <a:buFont typeface="Wingdings" panose="05000000000000000000" pitchFamily="2" charset="2"/>
              <a:buChar char="Ø"/>
            </a:pPr>
            <a:r>
              <a:rPr lang="en-US" dirty="0"/>
              <a:t>If they are two different things: how does the mind control the body?</a:t>
            </a:r>
          </a:p>
          <a:p>
            <a:endParaRPr lang="en-US" dirty="0"/>
          </a:p>
          <a:p>
            <a:r>
              <a:rPr lang="en-US" sz="1800" b="1" dirty="0"/>
              <a:t>Descartes</a:t>
            </a:r>
            <a:r>
              <a:rPr lang="en-US" sz="1800" dirty="0"/>
              <a:t> (1664) in </a:t>
            </a:r>
            <a:r>
              <a:rPr lang="en-US" sz="1800" i="1" dirty="0"/>
              <a:t>« </a:t>
            </a:r>
            <a:r>
              <a:rPr lang="en-US" sz="1800" i="1" dirty="0" err="1"/>
              <a:t>L'Homme</a:t>
            </a:r>
            <a:r>
              <a:rPr lang="en-US" sz="1800" i="1" dirty="0"/>
              <a:t> » </a:t>
            </a:r>
            <a:r>
              <a:rPr lang="en-US" sz="800" i="1" dirty="0"/>
              <a:t>Treatise on Man</a:t>
            </a:r>
            <a:r>
              <a:rPr lang="en-US" sz="1800" i="1" dirty="0"/>
              <a:t> </a:t>
            </a:r>
          </a:p>
          <a:p>
            <a:pPr marL="285750" indent="-285750">
              <a:buFont typeface="Arial" panose="020B0604020202020204" pitchFamily="34" charset="0"/>
              <a:buChar char="•"/>
            </a:pPr>
            <a:r>
              <a:rPr lang="en-US" dirty="0"/>
              <a:t>Body and mind are two fundamentally different “substances”</a:t>
            </a:r>
          </a:p>
          <a:p>
            <a:pPr marL="285750" indent="-285750">
              <a:buFont typeface="Arial" panose="020B0604020202020204" pitchFamily="34" charset="0"/>
              <a:buChar char="•"/>
            </a:pPr>
            <a:r>
              <a:rPr lang="en-US" sz="1800" dirty="0"/>
              <a:t>They interface at a special organ: the pineal gland </a:t>
            </a:r>
          </a:p>
          <a:p>
            <a:pPr marL="285750" indent="-285750">
              <a:buFont typeface="Arial" panose="020B0604020202020204" pitchFamily="34" charset="0"/>
              <a:buChar char="•"/>
            </a:pPr>
            <a:r>
              <a:rPr lang="en-US" sz="1800" dirty="0"/>
              <a:t>Body </a:t>
            </a:r>
            <a:r>
              <a:rPr lang="en-US" sz="1800" i="1" dirty="0"/>
              <a:t>enables</a:t>
            </a:r>
            <a:r>
              <a:rPr lang="en-US" sz="1800" dirty="0"/>
              <a:t> the mind to make actions</a:t>
            </a:r>
            <a:r>
              <a:rPr lang="en-US" dirty="0"/>
              <a:t> (they do still interact)</a:t>
            </a:r>
            <a:endParaRPr lang="en-US" sz="1800"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574976"/>
            <a:ext cx="7543800" cy="276999"/>
          </a:xfrm>
          <a:prstGeom prst="rect">
            <a:avLst/>
          </a:prstGeom>
          <a:noFill/>
        </p:spPr>
        <p:txBody>
          <a:bodyPr wrap="square">
            <a:spAutoFit/>
          </a:bodyPr>
          <a:lstStyle/>
          <a:p>
            <a:pPr algn="r"/>
            <a:r>
              <a:rPr lang="en-GB" sz="1200" i="1" dirty="0"/>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3073718" y="1371154"/>
            <a:ext cx="9118282" cy="5125134"/>
            <a:chOff x="2437289" y="1371154"/>
            <a:chExt cx="9118282" cy="5125134"/>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8234" y="1581349"/>
              <a:ext cx="4597337" cy="2293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93511" y="1371154"/>
              <a:ext cx="2259711" cy="2548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4953222" y="1581348"/>
              <a:ext cx="2005012" cy="2293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996430" y="4213858"/>
              <a:ext cx="4559141" cy="22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2437289" y="4236205"/>
              <a:ext cx="4559141" cy="22600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961383FC-F50D-A1E5-EAB1-CDD0EC2719AF}"/>
              </a:ext>
            </a:extLst>
          </p:cNvPr>
          <p:cNvSpPr txBox="1"/>
          <p:nvPr/>
        </p:nvSpPr>
        <p:spPr>
          <a:xfrm>
            <a:off x="76200" y="1424889"/>
            <a:ext cx="3314700" cy="2723823"/>
          </a:xfrm>
          <a:prstGeom prst="rect">
            <a:avLst/>
          </a:prstGeom>
          <a:noFill/>
        </p:spPr>
        <p:txBody>
          <a:bodyPr wrap="square">
            <a:spAutoFit/>
          </a:bodyPr>
          <a:lstStyle/>
          <a:p>
            <a:endParaRPr lang="en-US" sz="1600" dirty="0"/>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 »</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i="1" dirty="0"/>
              <a:t>coincide</a:t>
            </a:r>
            <a:r>
              <a:rPr lang="en-US" sz="1600" dirty="0"/>
              <a:t> </a:t>
            </a:r>
            <a:r>
              <a:rPr lang="en-US" sz="1100" dirty="0"/>
              <a:t>(because God set it up that way)</a:t>
            </a:r>
          </a:p>
          <a:p>
            <a:pPr marL="285750" indent="-285750">
              <a:buFont typeface="Arial" panose="020B0604020202020204" pitchFamily="34" charset="0"/>
              <a:buChar char="•"/>
            </a:pPr>
            <a:r>
              <a:rPr lang="en-US" sz="1600" dirty="0"/>
              <a:t>“Pre-established harmony”</a:t>
            </a:r>
          </a:p>
          <a:p>
            <a:endParaRPr lang="en-US" sz="1600" dirty="0"/>
          </a:p>
          <a:p>
            <a:endParaRPr lang="en-GB" sz="1600" dirty="0"/>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8357</TotalTime>
  <Words>2763</Words>
  <Application>Microsoft Office PowerPoint</Application>
  <PresentationFormat>Widescreen</PresentationFormat>
  <Paragraphs>386</Paragraphs>
  <Slides>31</Slides>
  <Notes>11</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Arial</vt:lpstr>
      <vt:lpstr>Arial</vt:lpstr>
      <vt:lpstr>Calibri</vt:lpstr>
      <vt:lpstr>Impact</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Body &amp; Mind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Correlates</vt:lpstr>
      <vt:lpstr>Quizz</vt:lpstr>
      <vt:lpstr>Interoceptive Paradigms</vt:lpstr>
      <vt:lpstr>Measuring Interoception</vt:lpstr>
      <vt:lpstr>Neuroanatomy   Below the brain</vt:lpstr>
      <vt:lpstr>Anatomy</vt:lpstr>
      <vt:lpstr>Autonomic Nervous System</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640</cp:revision>
  <dcterms:created xsi:type="dcterms:W3CDTF">2020-02-03T12:08:13Z</dcterms:created>
  <dcterms:modified xsi:type="dcterms:W3CDTF">2024-11-08T10:01:31Z</dcterms:modified>
</cp:coreProperties>
</file>